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0"/>
  </p:notesMasterIdLst>
  <p:sldIdLst>
    <p:sldId id="256" r:id="rId2"/>
    <p:sldId id="257" r:id="rId3"/>
    <p:sldId id="260" r:id="rId4"/>
    <p:sldId id="261" r:id="rId5"/>
    <p:sldId id="329" r:id="rId6"/>
    <p:sldId id="264" r:id="rId7"/>
    <p:sldId id="265" r:id="rId8"/>
    <p:sldId id="272" r:id="rId9"/>
    <p:sldId id="274" r:id="rId10"/>
    <p:sldId id="275" r:id="rId11"/>
    <p:sldId id="276" r:id="rId12"/>
    <p:sldId id="280" r:id="rId13"/>
    <p:sldId id="281" r:id="rId14"/>
    <p:sldId id="288" r:id="rId15"/>
    <p:sldId id="295" r:id="rId16"/>
    <p:sldId id="293" r:id="rId17"/>
    <p:sldId id="296" r:id="rId18"/>
    <p:sldId id="298" r:id="rId19"/>
    <p:sldId id="299" r:id="rId20"/>
    <p:sldId id="300" r:id="rId21"/>
    <p:sldId id="339" r:id="rId22"/>
    <p:sldId id="303" r:id="rId23"/>
    <p:sldId id="305" r:id="rId24"/>
    <p:sldId id="310" r:id="rId25"/>
    <p:sldId id="333" r:id="rId26"/>
    <p:sldId id="318" r:id="rId27"/>
    <p:sldId id="319" r:id="rId28"/>
    <p:sldId id="320" r:id="rId29"/>
  </p:sldIdLst>
  <p:sldSz cx="12192000" cy="6858000"/>
  <p:notesSz cx="6858000" cy="9144000"/>
  <p:embeddedFontLst>
    <p:embeddedFont>
      <p:font typeface="Arial Black" panose="020B0604020202020204" pitchFamily="34" charset="0"/>
      <p:bold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Courier" panose="02070309020205020404" pitchFamily="49" charset="0"/>
      <p:regular r:id="rId40"/>
      <p:bold r:id="rId41"/>
      <p:italic r:id="rId42"/>
      <p:boldItalic r:id="rId43"/>
    </p:embeddedFont>
    <p:embeddedFont>
      <p:font typeface="Helvetica Neue" panose="02000503000000020004" pitchFamily="2" charset="0"/>
      <p:regular r:id="rId44"/>
      <p:bold r:id="rId45"/>
      <p:italic r:id="rId46"/>
      <p:boldItalic r:id="rId47"/>
    </p:embeddedFont>
    <p:embeddedFont>
      <p:font typeface="Helvetica Neue Light" panose="02000403000000020004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318D51-86EE-4300-AF37-D1893FD06897}">
  <a:tblStyle styleId="{CE318D51-86EE-4300-AF37-D1893FD068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6C31ED-FC21-479E-A100-0480358EE9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2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316551eda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316551eda_0_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12316551eda_0_2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316551eda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316551eda_0_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12316551eda_0_4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2316551eda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2316551eda_0_4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g12316551eda_0_4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2316551eda_0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2316551eda_0_5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g12316551eda_0_5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2316551eda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2316551eda_0_6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g12316551eda_0_6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2316551eda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2316551eda_0_5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12316551eda_0_5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2316551eda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2316551eda_0_6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g12316551eda_0_6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316551eda_0_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316551eda_0_6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g12316551eda_0_6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2316551eda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2316551eda_0_6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g12316551eda_0_6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2316551eda_0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12316551eda_0_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g12316551eda_0_6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2316551eda_0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12316551eda_0_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g12316551eda_0_6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31924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2316551eda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2316551eda_0_7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g12316551eda_0_7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2316551eda_0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2316551eda_0_7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g12316551eda_0_7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13023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12316551eda_0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12316551eda_0_8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g12316551eda_0_8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316551eda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316551eda_0_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12316551eda_0_4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53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316551ed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316551eda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 advise on Secure Research, have a CMMC environment (Preserve) available (let know available if doing DoD or DoE things)</a:t>
            </a:r>
          </a:p>
        </p:txBody>
      </p:sp>
      <p:sp>
        <p:nvSpPr>
          <p:cNvPr id="159" name="Google Shape;159;g12316551eda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316551ed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316551eda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12316551eda_0_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316551eda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316551eda_0_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2316551eda_0_1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316551eda_0_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.rc.colorado.edu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New_User_Semina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ompute/data-transfer.html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locations.html?highlight=alpine%20allocation#comparing-trailhead-auto-allocation-ascent-allocation-and-peak-allocation-tier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curc.readthedocs.io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www.colorado.edu/crdds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additional-resources/policies.html?highlight=policies#curc-user-policie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459800" y="4960075"/>
            <a:ext cx="11289900" cy="11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</a:pPr>
            <a:r>
              <a:rPr lang="en-US" sz="3900" dirty="0"/>
              <a:t>New Kid on the Block: Getting Started with Alpine</a:t>
            </a:r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3):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347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32,48,64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48,64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80" name="Google Shape;380;p34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Interconnect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CPU nodes</a:t>
            </a:r>
            <a:r>
              <a:rPr lang="en-US" sz="1800"/>
              <a:t>: HDR-100 InfiniBand (200Gb inter-node fabric)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GPU nodes</a:t>
            </a:r>
            <a:r>
              <a:rPr lang="en-US" sz="1800"/>
              <a:t>: 2x25 Gb Ethernet +RoCE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Scratch Storage</a:t>
            </a:r>
            <a:r>
              <a:rPr lang="en-US" sz="1800"/>
              <a:t>: 25Gb Ethernet +RoCE</a:t>
            </a:r>
            <a:endParaRPr sz="180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Operating System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RedHat Enterprise Linux version 8 operating system</a:t>
            </a:r>
            <a:endParaRPr sz="1800"/>
          </a:p>
        </p:txBody>
      </p:sp>
      <p:sp>
        <p:nvSpPr>
          <p:cNvPr id="381" name="Google Shape;38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grpSp>
        <p:nvGrpSpPr>
          <p:cNvPr id="382" name="Google Shape;382;p34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83" name="Google Shape;383;p34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88" name="Google Shape;388;p34"/>
            <p:cNvCxnSpPr>
              <a:stCxn id="387" idx="3"/>
              <a:endCxn id="383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9" name="Google Shape;389;p34"/>
            <p:cNvCxnSpPr>
              <a:stCxn id="387" idx="3"/>
              <a:endCxn id="386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4"/>
            <p:cNvCxnSpPr>
              <a:stCxn id="383" idx="2"/>
              <a:endCxn id="386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1" name="Google Shape;391;p34"/>
            <p:cNvCxnSpPr>
              <a:endCxn id="384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34"/>
            <p:cNvCxnSpPr>
              <a:endCxn id="386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34"/>
            <p:cNvCxnSpPr>
              <a:stCxn id="384" idx="3"/>
              <a:endCxn id="385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" name="Google Shape;394;p34"/>
            <p:cNvCxnSpPr>
              <a:stCxn id="386" idx="3"/>
              <a:endCxn id="385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5" name="Google Shape;395;p34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50800" lvl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</a:pPr>
            <a:r>
              <a:rPr lang="en-US" dirty="0"/>
              <a:t>Using CURC and Alpine resources</a:t>
            </a:r>
          </a:p>
        </p:txBody>
      </p:sp>
      <p:sp>
        <p:nvSpPr>
          <p:cNvPr id="514" name="Google Shape;51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Access RC Resources?</a:t>
            </a:r>
            <a:endParaRPr/>
          </a:p>
        </p:txBody>
      </p:sp>
      <p:sp>
        <p:nvSpPr>
          <p:cNvPr id="521" name="Google Shape;521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Get an RC account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Set up two-factor authentication with Duo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(Inform us of any specific needs)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Log in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Create greatness! (responsibly)</a:t>
            </a:r>
            <a:endParaRPr/>
          </a:p>
        </p:txBody>
      </p:sp>
      <p:sp>
        <p:nvSpPr>
          <p:cNvPr id="522" name="Google Shape;522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Accessing CURC</a:t>
            </a:r>
            <a:endParaRPr dirty="0"/>
          </a:p>
        </p:txBody>
      </p:sp>
      <p:sp>
        <p:nvSpPr>
          <p:cNvPr id="581" name="Google Shape;581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Mac or Linux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Terminal application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Windows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PuTTY </a:t>
            </a:r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 err="1"/>
              <a:t>Powershell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Open OnDemand (</a:t>
            </a:r>
            <a:r>
              <a:rPr lang="en-US" sz="2400" i="1" dirty="0"/>
              <a:t>alternative for CU affiliates</a:t>
            </a:r>
            <a:r>
              <a:rPr lang="en-US" sz="2400" dirty="0"/>
              <a:t>)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For those less familiar with Linux (</a:t>
            </a:r>
            <a:r>
              <a:rPr lang="en-US" sz="1800" u="sng" dirty="0">
                <a:solidFill>
                  <a:schemeClr val="hlink"/>
                </a:solidFill>
                <a:hlinkClick r:id="rId3"/>
              </a:rPr>
              <a:t>ondemand.rc.colorado.edu/</a:t>
            </a:r>
            <a:r>
              <a:rPr lang="en-US" sz="1800" dirty="0"/>
              <a:t>)</a:t>
            </a: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2" name="Google Shape;582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583" name="Google Shape;58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6844" y="1530025"/>
            <a:ext cx="4635662" cy="25582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Node Types</a:t>
            </a:r>
            <a:endParaRPr/>
          </a:p>
        </p:txBody>
      </p:sp>
      <p:sp>
        <p:nvSpPr>
          <p:cNvPr id="689" name="Google Shape;689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graphicFrame>
        <p:nvGraphicFramePr>
          <p:cNvPr id="690" name="Google Shape;690;p53"/>
          <p:cNvGraphicFramePr/>
          <p:nvPr>
            <p:extLst>
              <p:ext uri="{D42A27DB-BD31-4B8C-83A1-F6EECF244321}">
                <p14:modId xmlns:p14="http://schemas.microsoft.com/office/powerpoint/2010/main" val="3719456983"/>
              </p:ext>
            </p:extLst>
          </p:nvPr>
        </p:nvGraphicFramePr>
        <p:xfrm>
          <a:off x="991375" y="1690830"/>
          <a:ext cx="10362425" cy="398362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Login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Compile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Compute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0250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 in to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editing code, job submission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 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compile code, install packages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Explore the Alpine software environment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Edit code, submit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scheduled jobs run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Intended for heavy computation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815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edit job script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Install python libs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Running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Matlab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graphicFrame>
        <p:nvGraphicFramePr>
          <p:cNvPr id="622" name="Google Shape;622;p51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 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23" name="Google Shape;623;p51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24" name="Google Shape;624;p51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1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1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1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1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9" name="Google Shape;629;p51"/>
            <p:cNvCxnSpPr>
              <a:stCxn id="628" idx="3"/>
              <a:endCxn id="624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51"/>
            <p:cNvCxnSpPr>
              <a:endCxn id="627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51"/>
            <p:cNvCxnSpPr>
              <a:stCxn id="624" idx="2"/>
              <a:endCxn id="627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2" name="Google Shape;632;p51"/>
            <p:cNvCxnSpPr>
              <a:endCxn id="625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3" name="Google Shape;633;p51"/>
            <p:cNvCxnSpPr>
              <a:endCxn id="627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4" name="Google Shape;634;p51"/>
            <p:cNvCxnSpPr>
              <a:stCxn id="625" idx="3"/>
              <a:endCxn id="626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5" name="Google Shape;635;p51"/>
            <p:cNvCxnSpPr>
              <a:stCxn id="627" idx="3"/>
              <a:endCxn id="626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36" name="Google Shape;636;p51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40" name="Google Shape;640;p51"/>
            <p:cNvCxnSpPr>
              <a:stCxn id="637" idx="0"/>
              <a:endCxn id="636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51"/>
            <p:cNvCxnSpPr>
              <a:stCxn id="642" idx="0"/>
              <a:endCxn id="636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51"/>
            <p:cNvCxnSpPr>
              <a:stCxn id="644" idx="0"/>
              <a:endCxn id="636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51"/>
            <p:cNvCxnSpPr>
              <a:stCxn id="646" idx="0"/>
              <a:endCxn id="636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51"/>
            <p:cNvCxnSpPr>
              <a:stCxn id="638" idx="0"/>
              <a:endCxn id="637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51"/>
            <p:cNvCxnSpPr>
              <a:stCxn id="639" idx="0"/>
              <a:endCxn id="637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2" name="Google Shape;642;p51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46" name="Google Shape;646;p51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  <p:sp>
        <p:nvSpPr>
          <p:cNvPr id="2" name="Google Shape;544;p42">
            <a:extLst>
              <a:ext uri="{FF2B5EF4-FFF2-40B4-BE49-F238E27FC236}">
                <a16:creationId xmlns:a16="http://schemas.microsoft.com/office/drawing/2014/main" id="{A8F01FE2-1126-49C2-D610-9DCF7CE702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9056" y="-41608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Navigating CURC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</a:t>
            </a:r>
            <a:endParaRPr/>
          </a:p>
        </p:txBody>
      </p:sp>
      <p:sp>
        <p:nvSpPr>
          <p:cNvPr id="697" name="Google Shape;697;p5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If you have used Summit in the past, compile nodes work </a:t>
            </a:r>
            <a:r>
              <a:rPr lang="en-US" i="1" dirty="0"/>
              <a:t>slightly </a:t>
            </a:r>
            <a:r>
              <a:rPr lang="en-US" dirty="0"/>
              <a:t>differently: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Instead of having dedicated hardware (2 nodes) which are oversubscribed for users to </a:t>
            </a:r>
            <a:r>
              <a:rPr lang="en-US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dirty="0"/>
              <a:t> into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Alpine’s </a:t>
            </a:r>
            <a:r>
              <a:rPr lang="en-US" sz="2700" b="1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 dirty="0"/>
              <a:t> command starts an interactive job which users can compile in which provides the following benefits:</a:t>
            </a:r>
            <a:endParaRPr dirty="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Users can request specific resources (i.e. more cores to compile with)</a:t>
            </a:r>
            <a:endParaRPr dirty="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Limits dedicated hardware set aside </a:t>
            </a:r>
          </a:p>
        </p:txBody>
      </p:sp>
      <p:sp>
        <p:nvSpPr>
          <p:cNvPr id="698" name="Google Shape;698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Alpine Software</a:t>
            </a:r>
            <a:endParaRPr dirty="0"/>
          </a:p>
        </p:txBody>
      </p:sp>
      <p:sp>
        <p:nvSpPr>
          <p:cNvPr id="713" name="Google Shape;713;p5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Once logged in, type: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	</a:t>
            </a:r>
            <a:r>
              <a:rPr lang="en-US" sz="2700" b="1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b="1" dirty="0" err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acompile</a:t>
            </a:r>
            <a:endParaRPr sz="2700" b="1" dirty="0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dirty="0"/>
              <a:t>To start an Alpine compile job.</a:t>
            </a:r>
            <a:endParaRPr sz="2400" dirty="0"/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Once on a compile node, type:</a:t>
            </a:r>
            <a:endParaRPr sz="2400" dirty="0"/>
          </a:p>
          <a:p>
            <a:pPr marL="571500" lvl="0" indent="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avail</a:t>
            </a:r>
            <a:endParaRPr sz="2700" b="1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dirty="0"/>
              <a:t>To list currently available software</a:t>
            </a: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Alternatively, type:</a:t>
            </a:r>
          </a:p>
          <a:p>
            <a:pPr marL="571500" lvl="0" indent="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700" b="1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spider &lt;software&gt;</a:t>
            </a: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dirty="0"/>
              <a:t>To search for a specific software</a:t>
            </a: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endParaRPr lang="en-US" sz="3200" dirty="0"/>
          </a:p>
        </p:txBody>
      </p:sp>
      <p:sp>
        <p:nvSpPr>
          <p:cNvPr id="714" name="Google Shape;714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Filesystem Structure</a:t>
            </a:r>
            <a:endParaRPr dirty="0"/>
          </a:p>
        </p:txBody>
      </p:sp>
      <p:sp>
        <p:nvSpPr>
          <p:cNvPr id="721" name="Google Shape;721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graphicFrame>
        <p:nvGraphicFramePr>
          <p:cNvPr id="722" name="Google Shape;722;p57"/>
          <p:cNvGraphicFramePr/>
          <p:nvPr>
            <p:extLst>
              <p:ext uri="{D42A27DB-BD31-4B8C-83A1-F6EECF244321}">
                <p14:modId xmlns:p14="http://schemas.microsoft.com/office/powerpoint/2010/main" val="1628904110"/>
              </p:ext>
            </p:extLst>
          </p:nvPr>
        </p:nvGraphicFramePr>
        <p:xfrm>
          <a:off x="859125" y="1690830"/>
          <a:ext cx="10274096" cy="4120450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4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65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Scripts, Code, Small, important files/directories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Code/files/libraries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 you are installing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Output from running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files/datasets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Cluster specific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long term storage</a:t>
                      </a: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 .bashrc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Shared job scripts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Data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New Kid on the Block: Getting started with Alpine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919164" y="16908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SzPts val="2500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Slides: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https://github.com/ResearchComputing/New_User_Seminar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endParaRPr lang="en-US" sz="2500" dirty="0">
              <a:solidFill>
                <a:srgbClr val="0097A7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SzPts val="2500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36AFCF-AEFE-630E-F782-DE9A921BAB98}"/>
              </a:ext>
            </a:extLst>
          </p:cNvPr>
          <p:cNvSpPr txBox="1"/>
          <p:nvPr/>
        </p:nvSpPr>
        <p:spPr>
          <a:xfrm>
            <a:off x="7535916" y="5680948"/>
            <a:ext cx="37369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Presentation prepared by Trevor Hall, CURC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Exploring the Filesystem</a:t>
            </a:r>
            <a:endParaRPr dirty="0"/>
          </a:p>
        </p:txBody>
      </p:sp>
      <p:sp>
        <p:nvSpPr>
          <p:cNvPr id="729" name="Google Shape;729;p5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 use the following commands to navigate to your different workspaces</a:t>
            </a:r>
            <a:endParaRPr sz="2400"/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cd  /home/&lt;user&gt;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/projects/&lt;user&gt;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/scratch/alpine/&lt;user&gt;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300" b="1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8"/>
          <p:cNvSpPr txBox="1">
            <a:spLocks noGrp="1"/>
          </p:cNvSpPr>
          <p:nvPr>
            <p:ph type="title"/>
          </p:nvPr>
        </p:nvSpPr>
        <p:spPr>
          <a:xfrm>
            <a:off x="323193" y="277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Moving Data to/from CURC</a:t>
            </a:r>
            <a:endParaRPr dirty="0"/>
          </a:p>
        </p:txBody>
      </p:sp>
      <p:sp>
        <p:nvSpPr>
          <p:cNvPr id="729" name="Google Shape;729;p58"/>
          <p:cNvSpPr txBox="1">
            <a:spLocks noGrp="1"/>
          </p:cNvSpPr>
          <p:nvPr>
            <p:ph type="body" idx="1"/>
          </p:nvPr>
        </p:nvSpPr>
        <p:spPr>
          <a:xfrm>
            <a:off x="838200" y="1328475"/>
            <a:ext cx="10515600" cy="389159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/>
          <a:p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Globus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Web-based file transfer </a:t>
            </a:r>
          </a:p>
          <a:p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FileZilla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F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ile transfer GUI application that can be used on Windows, Mac, and Linux.</a:t>
            </a:r>
          </a:p>
          <a:p>
            <a:r>
              <a:rPr lang="en-US" dirty="0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Secure Copy (</a:t>
            </a:r>
            <a:r>
              <a:rPr lang="en-US" dirty="0" err="1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scp</a:t>
            </a:r>
            <a:r>
              <a:rPr lang="en-US" dirty="0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)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C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an send data to and fetch data from a remote server.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r>
              <a:rPr lang="en-US" dirty="0" err="1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Rsync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latin typeface="Helvetica Neue" panose="020B0604020202020204" charset="0"/>
              </a:rPr>
              <a:t>C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an be used to synchronize files and directories across two locations, which can often lead to efficiencies in repeat-transfer scenarios.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SFTP</a:t>
            </a:r>
          </a:p>
          <a:p>
            <a:pPr lvl="1"/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An interactive alternative to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Helvetica Neue" panose="020B0604020202020204" charset="0"/>
              </a:rPr>
              <a:t>scp</a:t>
            </a:r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 that allows multiple, bi-directional transfer operations in a single session.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r>
              <a:rPr lang="en-US" dirty="0" err="1">
                <a:solidFill>
                  <a:schemeClr val="tx1"/>
                </a:solidFill>
                <a:latin typeface="Helvetica Neue" panose="020B0604020202020204" charset="0"/>
                <a:ea typeface="Courier"/>
                <a:cs typeface="Courier"/>
                <a:sym typeface="Courier"/>
              </a:rPr>
              <a:t>Rclone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pPr lvl="1"/>
            <a:r>
              <a:rPr lang="en-US" b="0" i="0" dirty="0">
                <a:solidFill>
                  <a:schemeClr val="tx1"/>
                </a:solidFill>
                <a:effectLst/>
                <a:latin typeface="Helvetica Neue" panose="020B0604020202020204" charset="0"/>
              </a:rPr>
              <a:t>Command line program to manage files on cloud storage.</a:t>
            </a:r>
            <a:endParaRPr lang="en-US" dirty="0">
              <a:solidFill>
                <a:schemeClr val="tx1"/>
              </a:solidFill>
              <a:latin typeface="Helvetica Neue" panose="020B0604020202020204" charset="0"/>
              <a:ea typeface="Courier"/>
              <a:cs typeface="Courier"/>
              <a:sym typeface="Courier"/>
            </a:endParaRPr>
          </a:p>
          <a:p>
            <a:endParaRPr lang="en-US" sz="2300" b="1" dirty="0">
              <a:solidFill>
                <a:schemeClr val="tx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30" name="Google Shape;730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11" name="Google Shape;729;p58">
            <a:extLst>
              <a:ext uri="{FF2B5EF4-FFF2-40B4-BE49-F238E27FC236}">
                <a16:creationId xmlns:a16="http://schemas.microsoft.com/office/drawing/2014/main" id="{AB57AF92-C356-76B4-A89B-915CB7DD45C8}"/>
              </a:ext>
            </a:extLst>
          </p:cNvPr>
          <p:cNvSpPr txBox="1">
            <a:spLocks/>
          </p:cNvSpPr>
          <p:nvPr/>
        </p:nvSpPr>
        <p:spPr>
          <a:xfrm>
            <a:off x="838200" y="5307151"/>
            <a:ext cx="10515600" cy="3891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spcBef>
                <a:spcPts val="800"/>
              </a:spcBef>
              <a:buFont typeface="Helvetica Neue"/>
              <a:buNone/>
            </a:pPr>
            <a:r>
              <a:rPr lang="en-US" sz="1800" dirty="0"/>
              <a:t>Check out our documentation on File Transfer for guides to using each of these tools: </a:t>
            </a:r>
            <a:r>
              <a:rPr lang="en-US" sz="1800" dirty="0">
                <a:hlinkClick r:id="rId3"/>
              </a:rPr>
              <a:t>https://curc.readthedocs.io/en/latest/compute/data-transfer.html</a:t>
            </a: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53853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Using Alpine compute: Jobs</a:t>
            </a:r>
            <a:endParaRPr dirty="0"/>
          </a:p>
        </p:txBody>
      </p:sp>
      <p:sp>
        <p:nvSpPr>
          <p:cNvPr id="752" name="Google Shape;752;p6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What is a “</a:t>
            </a:r>
            <a:r>
              <a:rPr lang="en-US" sz="2400" b="1" i="1"/>
              <a:t>job</a:t>
            </a:r>
            <a:r>
              <a:rPr lang="en-US" sz="2400"/>
              <a:t>”?</a:t>
            </a:r>
            <a:endParaRPr sz="24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Work for the cluster to perform on</a:t>
            </a:r>
            <a:endParaRPr sz="22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Has a unique ID</a:t>
            </a:r>
            <a:endParaRPr sz="22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Batch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Submit job script which will be executed when resources are available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Create script containing information about the job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Submit the job file to a queue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Interactive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Work interactively at the command line of a compute node</a:t>
            </a:r>
            <a:endParaRPr sz="2800"/>
          </a:p>
        </p:txBody>
      </p:sp>
      <p:sp>
        <p:nvSpPr>
          <p:cNvPr id="753" name="Google Shape;753;p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784" name="Google Shape;784;p6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b="1"/>
              <a:t>S</a:t>
            </a:r>
            <a:r>
              <a:rPr lang="en-US"/>
              <a:t>imple </a:t>
            </a:r>
            <a:r>
              <a:rPr lang="en-US" b="1"/>
              <a:t>L</a:t>
            </a:r>
            <a:r>
              <a:rPr lang="en-US"/>
              <a:t>inux </a:t>
            </a:r>
            <a:r>
              <a:rPr lang="en-US" b="1"/>
              <a:t>U</a:t>
            </a:r>
            <a:r>
              <a:rPr lang="en-US"/>
              <a:t>tility for </a:t>
            </a:r>
            <a:r>
              <a:rPr lang="en-US" b="1"/>
              <a:t>R</a:t>
            </a:r>
            <a:r>
              <a:rPr lang="en-US"/>
              <a:t>esource </a:t>
            </a:r>
            <a:r>
              <a:rPr lang="en-US" b="1"/>
              <a:t>M</a:t>
            </a:r>
            <a:r>
              <a:rPr lang="en-US"/>
              <a:t>anagement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marR="4445" lvl="0" indent="-381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 sz="2200">
                <a:solidFill>
                  <a:srgbClr val="2F2B20"/>
                </a:solidFill>
              </a:rPr>
              <a:t>Through SLURM users can: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Schedule jobs on specific compute resources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Run jobs interactively or hands off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Query job statistics</a:t>
            </a:r>
            <a:endParaRPr sz="2200">
              <a:solidFill>
                <a:srgbClr val="2F2B20"/>
              </a:solidFill>
            </a:endParaRPr>
          </a:p>
        </p:txBody>
      </p:sp>
      <p:sp>
        <p:nvSpPr>
          <p:cNvPr id="785" name="Google Shape;785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Partitions</a:t>
            </a:r>
            <a:endParaRPr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3254424517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  <a:tableStyleId>{296C31ED-FC21-479E-A100-0480358EE9B8}</a:tableStyleId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CE2DB93-590B-7CBB-26C7-86E087C59B10}"/>
              </a:ext>
            </a:extLst>
          </p:cNvPr>
          <p:cNvSpPr txBox="1"/>
          <p:nvPr/>
        </p:nvSpPr>
        <p:spPr>
          <a:xfrm>
            <a:off x="838200" y="5302910"/>
            <a:ext cx="41889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QOS: normal (24-h), long-7-d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Alpine Allocations</a:t>
            </a:r>
            <a:endParaRPr dirty="0"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754380" y="15208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How can I use more computational time?:</a:t>
            </a:r>
            <a:endParaRPr dirty="0"/>
          </a:p>
          <a:p>
            <a:pPr marL="1257300"/>
            <a:r>
              <a:rPr lang="en-US" sz="2400" dirty="0"/>
              <a:t>Trailhead Allocation (Default)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~2,000 SUs / Month</a:t>
            </a:r>
          </a:p>
          <a:p>
            <a:pPr marL="1257300"/>
            <a:r>
              <a:rPr lang="en-US" sz="2400" dirty="0"/>
              <a:t>Ascent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250,000 SUs</a:t>
            </a:r>
          </a:p>
          <a:p>
            <a:pPr marL="1257300"/>
            <a:r>
              <a:rPr lang="en-US" sz="2400" dirty="0"/>
              <a:t>Peak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&gt;250,000 SUs</a:t>
            </a:r>
            <a:endParaRPr sz="20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Request an allocation at </a:t>
            </a:r>
            <a:r>
              <a:rPr lang="en-US" sz="1400" dirty="0">
                <a:hlinkClick r:id="rId3"/>
              </a:rPr>
              <a:t>https://curc.readthedocs.io/en/latest/clusters/alpine/allocations.html</a:t>
            </a: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74578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Help! I’m stuck, where do I go?</a:t>
            </a:r>
            <a:endParaRPr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dirty="0">
                <a:solidFill>
                  <a:srgbClr val="1D1C1D"/>
                </a:solidFill>
              </a:rPr>
              <a:t>RC Summer Camp Slides</a:t>
            </a:r>
            <a:r>
              <a:rPr lang="en-US" sz="2300" dirty="0">
                <a:solidFill>
                  <a:srgbClr val="1D1C1D"/>
                </a:solidFill>
              </a:rPr>
              <a:t>: https://</a:t>
            </a:r>
            <a:r>
              <a:rPr lang="en-US" sz="2300" dirty="0" err="1">
                <a:solidFill>
                  <a:srgbClr val="1D1C1D"/>
                </a:solidFill>
              </a:rPr>
              <a:t>github.com</a:t>
            </a:r>
            <a:r>
              <a:rPr lang="en-US" sz="2300" dirty="0">
                <a:solidFill>
                  <a:srgbClr val="1D1C1D"/>
                </a:solidFill>
              </a:rPr>
              <a:t>/</a:t>
            </a:r>
            <a:r>
              <a:rPr lang="en-US" sz="2300" dirty="0" err="1">
                <a:solidFill>
                  <a:srgbClr val="1D1C1D"/>
                </a:solidFill>
              </a:rPr>
              <a:t>ResearchComputing</a:t>
            </a:r>
            <a:r>
              <a:rPr lang="en-US" sz="2300" dirty="0">
                <a:solidFill>
                  <a:srgbClr val="1D1C1D"/>
                </a:solidFill>
              </a:rPr>
              <a:t>/Summer_Camp_2023</a:t>
            </a: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5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</a:rPr>
              <a:t>Consult Hours (now!)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7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</a:t>
            </a:r>
            <a:endParaRPr dirty="0"/>
          </a:p>
        </p:txBody>
      </p:sp>
      <p:sp>
        <p:nvSpPr>
          <p:cNvPr id="907" name="Google Shape;907;p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DED913-7568-7C3D-9DE3-C32D95425829}"/>
              </a:ext>
            </a:extLst>
          </p:cNvPr>
          <p:cNvSpPr txBox="1"/>
          <p:nvPr/>
        </p:nvSpPr>
        <p:spPr>
          <a:xfrm>
            <a:off x="647700" y="5745480"/>
            <a:ext cx="1089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CURC User Policies: </a:t>
            </a:r>
            <a:r>
              <a:rPr lang="en-US" dirty="0">
                <a:hlinkClick r:id="rId3"/>
              </a:rPr>
              <a:t>https://curc.readthedocs.io/en/latest/additional-resources/policies.html?highlight=policies#curc-user-policies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Goals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784860" y="1347450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CU Research Computing (CURC) and Alpine cluster basics</a:t>
            </a:r>
            <a:endParaRPr sz="2400"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Using CURC and Alpine resources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Navigating Research Computing</a:t>
            </a: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Alpine Software</a:t>
            </a:r>
            <a:endParaRPr sz="2400"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Moving your data</a:t>
            </a:r>
            <a:endParaRPr sz="2400" dirty="0">
              <a:highlight>
                <a:srgbClr val="F4CCCC"/>
              </a:highlight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Running a job (time allowing)</a:t>
            </a:r>
            <a:endParaRPr sz="2400"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sz="2400" dirty="0"/>
              <a:t>Help!</a:t>
            </a:r>
            <a:endParaRPr sz="2400"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Things to take note of: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2578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Confusing, ambiguous, highly nuanced concepts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Our goal is to help you avoid common mistakes, pitfalls, and frustrations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2250" y="1690825"/>
            <a:ext cx="2189200" cy="2736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7062550" y="3969500"/>
            <a:ext cx="2456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Helvetica Neue"/>
                <a:ea typeface="Helvetica Neue"/>
                <a:cs typeface="Helvetica Neue"/>
                <a:sym typeface="Helvetica Neue"/>
              </a:rPr>
              <a:t>Ask Questions!</a:t>
            </a:r>
            <a:endParaRPr sz="24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50800" lvl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</a:pPr>
            <a:r>
              <a:rPr lang="en-US" sz="4100" dirty="0"/>
              <a:t>CU Research Computing and Alpine basics</a:t>
            </a:r>
          </a:p>
        </p:txBody>
      </p:sp>
      <p:sp>
        <p:nvSpPr>
          <p:cNvPr id="514" name="Google Shape;51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4355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CURC Resources Include:</a:t>
            </a:r>
            <a:endParaRPr dirty="0"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highlight>
                  <a:srgbClr val="FF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High Performance Computing (HPC)</a:t>
            </a:r>
            <a:endParaRPr dirty="0">
              <a:highlight>
                <a:srgbClr val="FF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Storage of Research Data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High-Speed Data Transfer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Data Sharing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Cloud Computing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Training and Education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Secure Research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3" name="Google Shape;16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164" name="Google Shape;164;p22"/>
          <p:cNvGrpSpPr/>
          <p:nvPr/>
        </p:nvGrpSpPr>
        <p:grpSpPr>
          <a:xfrm>
            <a:off x="3345362" y="2054463"/>
            <a:ext cx="8155124" cy="4476888"/>
            <a:chOff x="1738400" y="1201025"/>
            <a:chExt cx="6658875" cy="3637676"/>
          </a:xfrm>
        </p:grpSpPr>
        <p:sp>
          <p:nvSpPr>
            <p:cNvPr id="165" name="Google Shape;165;p22"/>
            <p:cNvSpPr/>
            <p:nvPr/>
          </p:nvSpPr>
          <p:spPr>
            <a:xfrm>
              <a:off x="3896675" y="1201025"/>
              <a:ext cx="4500600" cy="3207000"/>
            </a:xfrm>
            <a:prstGeom prst="wedgeEllipseCallout">
              <a:avLst>
                <a:gd name="adj1" fmla="val -63095"/>
                <a:gd name="adj2" fmla="val 22408"/>
              </a:avLst>
            </a:prstGeom>
            <a:solidFill>
              <a:srgbClr val="FFFF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6" name="Google Shape;16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38400" y="2972725"/>
              <a:ext cx="1865976" cy="18659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7" name="Google Shape;167;p22"/>
          <p:cNvGrpSpPr/>
          <p:nvPr/>
        </p:nvGrpSpPr>
        <p:grpSpPr>
          <a:xfrm>
            <a:off x="9845325" y="3549723"/>
            <a:ext cx="928300" cy="783400"/>
            <a:chOff x="7314075" y="2248573"/>
            <a:chExt cx="928300" cy="783400"/>
          </a:xfrm>
        </p:grpSpPr>
        <p:sp>
          <p:nvSpPr>
            <p:cNvPr id="168" name="Google Shape;168;p22"/>
            <p:cNvSpPr/>
            <p:nvPr/>
          </p:nvSpPr>
          <p:spPr>
            <a:xfrm rot="-5400000">
              <a:off x="7352009" y="2210639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 rot="-5400000">
              <a:off x="7749547" y="2351896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 rot="-5400000">
              <a:off x="7489390" y="2539145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22"/>
          <p:cNvGrpSpPr/>
          <p:nvPr/>
        </p:nvGrpSpPr>
        <p:grpSpPr>
          <a:xfrm>
            <a:off x="6590250" y="3505424"/>
            <a:ext cx="1804951" cy="994103"/>
            <a:chOff x="4059000" y="2204274"/>
            <a:chExt cx="1804951" cy="994103"/>
          </a:xfrm>
        </p:grpSpPr>
        <p:sp>
          <p:nvSpPr>
            <p:cNvPr id="172" name="Google Shape;172;p22"/>
            <p:cNvSpPr/>
            <p:nvPr/>
          </p:nvSpPr>
          <p:spPr>
            <a:xfrm>
              <a:off x="4440530" y="2421533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270357" y="220427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5646751" y="2647080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4895213" y="2981177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4059000" y="286426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7" name="Google Shape;177;p22"/>
            <p:cNvCxnSpPr>
              <a:stCxn id="176" idx="3"/>
              <a:endCxn id="172" idx="1"/>
            </p:cNvCxnSpPr>
            <p:nvPr/>
          </p:nvCxnSpPr>
          <p:spPr>
            <a:xfrm rot="10800000" flipH="1">
              <a:off x="4276200" y="2530064"/>
              <a:ext cx="1644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22"/>
            <p:cNvCxnSpPr>
              <a:stCxn id="176" idx="3"/>
              <a:endCxn id="175" idx="1"/>
            </p:cNvCxnSpPr>
            <p:nvPr/>
          </p:nvCxnSpPr>
          <p:spPr>
            <a:xfrm>
              <a:off x="4276200" y="2972864"/>
              <a:ext cx="618900" cy="117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22"/>
            <p:cNvCxnSpPr>
              <a:stCxn id="172" idx="2"/>
              <a:endCxn id="175" idx="1"/>
            </p:cNvCxnSpPr>
            <p:nvPr/>
          </p:nvCxnSpPr>
          <p:spPr>
            <a:xfrm>
              <a:off x="4549130" y="2638733"/>
              <a:ext cx="346200" cy="450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>
              <a:endCxn id="173" idx="1"/>
            </p:cNvCxnSpPr>
            <p:nvPr/>
          </p:nvCxnSpPr>
          <p:spPr>
            <a:xfrm rot="10800000" flipH="1">
              <a:off x="4657757" y="2312874"/>
              <a:ext cx="612600" cy="217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>
              <a:endCxn id="175" idx="3"/>
            </p:cNvCxnSpPr>
            <p:nvPr/>
          </p:nvCxnSpPr>
          <p:spPr>
            <a:xfrm flipH="1">
              <a:off x="5112413" y="2421377"/>
              <a:ext cx="266400" cy="668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>
              <a:stCxn id="173" idx="3"/>
              <a:endCxn id="174" idx="1"/>
            </p:cNvCxnSpPr>
            <p:nvPr/>
          </p:nvCxnSpPr>
          <p:spPr>
            <a:xfrm>
              <a:off x="5487557" y="2312874"/>
              <a:ext cx="1593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22"/>
            <p:cNvCxnSpPr>
              <a:stCxn id="175" idx="3"/>
              <a:endCxn id="174" idx="1"/>
            </p:cNvCxnSpPr>
            <p:nvPr/>
          </p:nvCxnSpPr>
          <p:spPr>
            <a:xfrm rot="10800000" flipH="1">
              <a:off x="5112413" y="2755577"/>
              <a:ext cx="534300" cy="334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4" name="Google Shape;184;p22"/>
          <p:cNvSpPr/>
          <p:nvPr/>
        </p:nvSpPr>
        <p:spPr>
          <a:xfrm>
            <a:off x="8649563" y="3831225"/>
            <a:ext cx="941400" cy="334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22"/>
          <p:cNvGrpSpPr/>
          <p:nvPr/>
        </p:nvGrpSpPr>
        <p:grpSpPr>
          <a:xfrm>
            <a:off x="7683180" y="2600610"/>
            <a:ext cx="2655178" cy="2681525"/>
            <a:chOff x="5151930" y="1299460"/>
            <a:chExt cx="2655178" cy="2681525"/>
          </a:xfrm>
        </p:grpSpPr>
        <p:pic>
          <p:nvPicPr>
            <p:cNvPr id="186" name="Google Shape;18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51805" y="34891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46730" y="12994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51930" y="3526085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22"/>
          <p:cNvSpPr/>
          <p:nvPr/>
        </p:nvSpPr>
        <p:spPr>
          <a:xfrm>
            <a:off x="8546625" y="4688750"/>
            <a:ext cx="838728" cy="606636"/>
          </a:xfrm>
          <a:prstGeom prst="cloud">
            <a:avLst/>
          </a:prstGeom>
          <a:solidFill>
            <a:srgbClr val="5B9BD5"/>
          </a:solidFill>
          <a:ln w="190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CURC is primarily known for: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 Performance Computing (HPC)</a:t>
            </a:r>
            <a:endParaRPr dirty="0"/>
          </a:p>
        </p:txBody>
      </p:sp>
      <p:sp>
        <p:nvSpPr>
          <p:cNvPr id="196" name="Google Shape;19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375" y="1802250"/>
            <a:ext cx="6861249" cy="411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>
            <a:spLocks noGrp="1"/>
          </p:cNvSpPr>
          <p:nvPr>
            <p:ph type="title"/>
          </p:nvPr>
        </p:nvSpPr>
        <p:spPr>
          <a:xfrm>
            <a:off x="838200" y="62278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can </a:t>
            </a:r>
            <a:r>
              <a:rPr lang="en-US" i="1" dirty="0"/>
              <a:t>I </a:t>
            </a:r>
            <a:r>
              <a:rPr lang="en-US" dirty="0"/>
              <a:t>use HPC for?</a:t>
            </a:r>
            <a:endParaRPr dirty="0"/>
          </a:p>
        </p:txBody>
      </p:sp>
      <p:sp>
        <p:nvSpPr>
          <p:cNvPr id="297" name="Google Shape;297;p30"/>
          <p:cNvSpPr txBox="1">
            <a:spLocks noGrp="1"/>
          </p:cNvSpPr>
          <p:nvPr>
            <p:ph type="body" idx="1"/>
          </p:nvPr>
        </p:nvSpPr>
        <p:spPr>
          <a:xfrm>
            <a:off x="838200" y="1079287"/>
            <a:ext cx="10515600" cy="46994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Jobs that would take a long time on local machines can instead be distributed over hardware: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sz="11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Parallelized to split up then joined (if software enabled)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Broken up into many serial jobs</a:t>
            </a:r>
            <a:endParaRPr dirty="0"/>
          </a:p>
        </p:txBody>
      </p:sp>
      <p:sp>
        <p:nvSpPr>
          <p:cNvPr id="298" name="Google Shape;298;p30"/>
          <p:cNvSpPr txBox="1">
            <a:spLocks noGrp="1"/>
          </p:cNvSpPr>
          <p:nvPr>
            <p:ph type="sldNum" idx="12"/>
          </p:nvPr>
        </p:nvSpPr>
        <p:spPr>
          <a:xfrm>
            <a:off x="8588900" y="638890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pSp>
        <p:nvGrpSpPr>
          <p:cNvPr id="299" name="Google Shape;299;p30"/>
          <p:cNvGrpSpPr/>
          <p:nvPr/>
        </p:nvGrpSpPr>
        <p:grpSpPr>
          <a:xfrm>
            <a:off x="6178800" y="2599875"/>
            <a:ext cx="3653906" cy="1406470"/>
            <a:chOff x="1374450" y="1900450"/>
            <a:chExt cx="4754595" cy="1830150"/>
          </a:xfrm>
        </p:grpSpPr>
        <p:sp>
          <p:nvSpPr>
            <p:cNvPr id="300" name="Google Shape;300;p30"/>
            <p:cNvSpPr/>
            <p:nvPr/>
          </p:nvSpPr>
          <p:spPr>
            <a:xfrm>
              <a:off x="1374450" y="2275900"/>
              <a:ext cx="1242300" cy="12423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/>
                <a:t>BIG Job</a:t>
              </a:r>
              <a:endParaRPr sz="2000" b="1"/>
            </a:p>
          </p:txBody>
        </p:sp>
        <p:pic>
          <p:nvPicPr>
            <p:cNvPr id="301" name="Google Shape;301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2" name="Google Shape;302;p30"/>
            <p:cNvCxnSpPr>
              <a:stCxn id="300" idx="3"/>
              <a:endCxn id="301" idx="1"/>
            </p:cNvCxnSpPr>
            <p:nvPr/>
          </p:nvCxnSpPr>
          <p:spPr>
            <a:xfrm rot="10800000" flipH="1">
              <a:off x="2616750" y="2144350"/>
              <a:ext cx="1652100" cy="752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3" name="Google Shape;303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5717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4" name="Google Shape;304;p30"/>
            <p:cNvCxnSpPr>
              <a:stCxn id="300" idx="3"/>
              <a:endCxn id="303" idx="1"/>
            </p:cNvCxnSpPr>
            <p:nvPr/>
          </p:nvCxnSpPr>
          <p:spPr>
            <a:xfrm rot="10800000" flipH="1">
              <a:off x="2616750" y="2815450"/>
              <a:ext cx="1652100" cy="8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5" name="Google Shape;30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2430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6" name="Google Shape;306;p30"/>
            <p:cNvCxnSpPr>
              <a:stCxn id="300" idx="3"/>
              <a:endCxn id="305" idx="1"/>
            </p:cNvCxnSpPr>
            <p:nvPr/>
          </p:nvCxnSpPr>
          <p:spPr>
            <a:xfrm>
              <a:off x="2616750" y="2897050"/>
              <a:ext cx="1652100" cy="589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7" name="Google Shape;307;p30"/>
            <p:cNvCxnSpPr>
              <a:stCxn id="301" idx="3"/>
            </p:cNvCxnSpPr>
            <p:nvPr/>
          </p:nvCxnSpPr>
          <p:spPr>
            <a:xfrm>
              <a:off x="4780244" y="21442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8" name="Google Shape;308;p30"/>
            <p:cNvCxnSpPr>
              <a:stCxn id="303" idx="3"/>
            </p:cNvCxnSpPr>
            <p:nvPr/>
          </p:nvCxnSpPr>
          <p:spPr>
            <a:xfrm>
              <a:off x="4780244" y="2815525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9" name="Google Shape;309;p30"/>
            <p:cNvCxnSpPr>
              <a:stCxn id="305" idx="3"/>
            </p:cNvCxnSpPr>
            <p:nvPr/>
          </p:nvCxnSpPr>
          <p:spPr>
            <a:xfrm rot="10800000" flipH="1">
              <a:off x="4780244" y="28154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10" name="Google Shape;310;p30"/>
          <p:cNvGrpSpPr/>
          <p:nvPr/>
        </p:nvGrpSpPr>
        <p:grpSpPr>
          <a:xfrm>
            <a:off x="6303149" y="4443609"/>
            <a:ext cx="3807320" cy="1632026"/>
            <a:chOff x="1772450" y="1900401"/>
            <a:chExt cx="4356700" cy="2001749"/>
          </a:xfrm>
        </p:grpSpPr>
        <p:sp>
          <p:nvSpPr>
            <p:cNvPr id="311" name="Google Shape;311;p30"/>
            <p:cNvSpPr/>
            <p:nvPr/>
          </p:nvSpPr>
          <p:spPr>
            <a:xfrm>
              <a:off x="1772450" y="190040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2" name="Google Shape;312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3" name="Google Shape;313;p30"/>
            <p:cNvCxnSpPr>
              <a:stCxn id="311" idx="3"/>
              <a:endCxn id="312" idx="1"/>
            </p:cNvCxnSpPr>
            <p:nvPr/>
          </p:nvCxnSpPr>
          <p:spPr>
            <a:xfrm>
              <a:off x="2283950" y="214415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4" name="Google Shape;314;p30"/>
            <p:cNvSpPr/>
            <p:nvPr/>
          </p:nvSpPr>
          <p:spPr>
            <a:xfrm>
              <a:off x="1772450" y="2680426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5" name="Google Shape;31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680475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6" name="Google Shape;316;p30"/>
            <p:cNvCxnSpPr>
              <a:stCxn id="314" idx="3"/>
              <a:endCxn id="315" idx="1"/>
            </p:cNvCxnSpPr>
            <p:nvPr/>
          </p:nvCxnSpPr>
          <p:spPr>
            <a:xfrm>
              <a:off x="2283950" y="2924176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7" name="Google Shape;317;p30"/>
            <p:cNvSpPr/>
            <p:nvPr/>
          </p:nvSpPr>
          <p:spPr>
            <a:xfrm>
              <a:off x="1772450" y="341455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8" name="Google Shape;318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41460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9" name="Google Shape;319;p30"/>
            <p:cNvCxnSpPr>
              <a:stCxn id="317" idx="3"/>
              <a:endCxn id="318" idx="1"/>
            </p:cNvCxnSpPr>
            <p:nvPr/>
          </p:nvCxnSpPr>
          <p:spPr>
            <a:xfrm>
              <a:off x="2283950" y="365830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0" name="Google Shape;320;p30"/>
            <p:cNvCxnSpPr/>
            <p:nvPr/>
          </p:nvCxnSpPr>
          <p:spPr>
            <a:xfrm>
              <a:off x="4780350" y="2815513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21" name="Google Shape;321;p30"/>
          <p:cNvSpPr txBox="1"/>
          <p:nvPr/>
        </p:nvSpPr>
        <p:spPr>
          <a:xfrm>
            <a:off x="10016506" y="3103008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30"/>
          <p:cNvSpPr txBox="1"/>
          <p:nvPr/>
        </p:nvSpPr>
        <p:spPr>
          <a:xfrm>
            <a:off x="10104100" y="4958487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00F603E-5EE9-1F40-3183-7A3AE703E670}"/>
              </a:ext>
            </a:extLst>
          </p:cNvPr>
          <p:cNvCxnSpPr/>
          <p:nvPr/>
        </p:nvCxnSpPr>
        <p:spPr>
          <a:xfrm flipV="1">
            <a:off x="1089689" y="4164966"/>
            <a:ext cx="9616966" cy="24111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CURC HPC Cluster: Alpine </a:t>
            </a:r>
            <a:endParaRPr dirty="0"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the 3rd-generation HPC cluster at CURC, following: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Janus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RMACC Summit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a heterogeneous cluster with hardware currently provided by CU Boulder, CSU, and Anschutz</a:t>
            </a: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Access available to CU Boulder, CSU, AMC and RMACC users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1573</TotalTime>
  <Words>1350</Words>
  <Application>Microsoft Macintosh PowerPoint</Application>
  <PresentationFormat>Widescreen</PresentationFormat>
  <Paragraphs>320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Consolas</vt:lpstr>
      <vt:lpstr>Calibri</vt:lpstr>
      <vt:lpstr>Helvetica Neue</vt:lpstr>
      <vt:lpstr>Courier</vt:lpstr>
      <vt:lpstr>Arial Black</vt:lpstr>
      <vt:lpstr>Helvetica Neue Light</vt:lpstr>
      <vt:lpstr>Office Theme</vt:lpstr>
      <vt:lpstr>New Kid on the Block: Getting Started with Alpine</vt:lpstr>
      <vt:lpstr>New Kid on the Block: Getting started with Alpine</vt:lpstr>
      <vt:lpstr>Learning Goals</vt:lpstr>
      <vt:lpstr>Things to take note of:</vt:lpstr>
      <vt:lpstr>CU Research Computing and Alpine basics</vt:lpstr>
      <vt:lpstr>CURC Resources Include:</vt:lpstr>
      <vt:lpstr>CURC is primarily known for: High Performance Computing (HPC)</vt:lpstr>
      <vt:lpstr>What can I use HPC for?</vt:lpstr>
      <vt:lpstr>CURC HPC Cluster: Alpine </vt:lpstr>
      <vt:lpstr>HPC Cluster: Alpine </vt:lpstr>
      <vt:lpstr>HPC Cluster: Alpine </vt:lpstr>
      <vt:lpstr>Using CURC and Alpine resources</vt:lpstr>
      <vt:lpstr>How to Access RC Resources?</vt:lpstr>
      <vt:lpstr>Accessing CURC</vt:lpstr>
      <vt:lpstr>Node Types</vt:lpstr>
      <vt:lpstr>Navigating CURC</vt:lpstr>
      <vt:lpstr>Alpine Compile Nodes</vt:lpstr>
      <vt:lpstr>Alpine Software</vt:lpstr>
      <vt:lpstr>Filesystem Structure</vt:lpstr>
      <vt:lpstr>Exploring the Filesystem</vt:lpstr>
      <vt:lpstr>Moving Data to/from CURC</vt:lpstr>
      <vt:lpstr>Using Alpine compute: Jobs</vt:lpstr>
      <vt:lpstr>SLURM</vt:lpstr>
      <vt:lpstr>Alpine Partitions</vt:lpstr>
      <vt:lpstr>Alpine Allocations</vt:lpstr>
      <vt:lpstr>Help! I’m stuck, where do I go?</vt:lpstr>
      <vt:lpstr>Questions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Alpine: New User Seminar</dc:title>
  <dc:creator>Trevor Alan Hall</dc:creator>
  <cp:lastModifiedBy>Andrew Monaghan</cp:lastModifiedBy>
  <cp:revision>21</cp:revision>
  <dcterms:modified xsi:type="dcterms:W3CDTF">2023-11-17T20:15:36Z</dcterms:modified>
</cp:coreProperties>
</file>